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1655" r:id="rId3"/>
    <p:sldId id="257" r:id="rId4"/>
    <p:sldId id="1662" r:id="rId5"/>
    <p:sldId id="1656" r:id="rId6"/>
    <p:sldId id="258" r:id="rId7"/>
    <p:sldId id="261" r:id="rId8"/>
    <p:sldId id="1658" r:id="rId9"/>
    <p:sldId id="1654" r:id="rId10"/>
    <p:sldId id="1653" r:id="rId11"/>
    <p:sldId id="1670" r:id="rId12"/>
    <p:sldId id="16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3399FF"/>
    <a:srgbClr val="0099CC"/>
    <a:srgbClr val="B00082"/>
    <a:srgbClr val="CC0099"/>
    <a:srgbClr val="CCCCFF"/>
    <a:srgbClr val="FF8409"/>
    <a:srgbClr val="0000FF"/>
    <a:srgbClr val="FC0350"/>
    <a:srgbClr val="2F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0D646-F14B-48CB-BB0D-10CADEB2B93D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2E94B-5B5B-45D1-BC1A-214DBBC2588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546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2E94B-5B5B-45D1-BC1A-214DBBC25885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405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2E94B-5B5B-45D1-BC1A-214DBBC25885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58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C1EB-B956-4CCD-B4B6-9A45ABFF8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6BBBC-3B5D-4628-B5B9-D48884BCF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65EC0-9174-4438-84DA-E7D3C02E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260EC-C712-4635-A279-C65DFA07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6A8F6-0475-4DCD-AC10-4210C119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2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795B-B053-4BBC-8CC4-900B5ED1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E43D-B96F-413A-BFA0-D839A64BF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C4F83-AECB-4FA4-83FA-316FAA3A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901C2-209F-4914-AC14-A3DEA745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CF0CD-9C55-4F7C-88FC-20C9AC43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864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58A03-9769-4A06-93A1-74B78D0CB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3676D-D87D-4AA6-9055-F4ABA521B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495CF-8EAE-4326-A815-ADC9B582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45A0C-F3C1-4288-8DB7-41A79FF7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BE583-E071-4990-9432-2C9AA64D9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08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02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ED4B-DEB3-412B-ADC2-ECD9FCD8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2F48-E86B-4005-8F67-610B53AE7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1D740-0B70-4B1A-B16B-051FF0EE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DBBB0-0AC7-4EAC-8144-D9662874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2940F-AC16-4667-8EF0-C4A3EF1C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343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0FB2-4153-4D13-8FC2-00177400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B37FD-BF39-4BCA-83DF-6077966F5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BDE24-B6D5-4892-AED2-7B4AE68D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04ED-79B7-4F0B-A5BB-4C90BADF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95543-B00F-4AF2-BD7F-891490F1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514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C9EA-2C81-4016-B6F0-3C17330A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F1989-E828-42D5-B411-78F8375F9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E62C-016A-45F3-8C0C-B91B2578B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88599-BCF8-408A-9D44-487E3C38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8016-D62B-49D7-8063-353D9895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2E89F-52E9-4990-A5D5-97C265E8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622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8F5C9-332A-49D9-9BDF-66359B2B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63B8A-9A09-4444-83BA-EA81DB30A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236B7-C432-4E79-AAF1-FD78F4B19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4A43E-A339-4B67-B00F-CCD996727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53880-9B4D-4C63-89D1-711357500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1F045-7FA2-4AA5-9D14-0CE18C8F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529D0-0FD4-456A-8DBF-DB481202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9B460-CCF8-44F0-BF19-025CCA3A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174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5CBCF-558F-4E67-9D5F-9AFD1027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BEC4D-34EF-41E0-B3CC-E7202EBF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70124-B5C7-45FB-A870-73BB164D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5B733B-30E4-4D6F-80DE-46AE3CE4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19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DFD04E-B3D8-4F9A-8881-28A2DAA5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EDC85-09E2-42B0-A746-F54BAA4A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6304B-B3F5-48E0-A0FD-C3BFE6C6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2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386D-F127-4173-A74B-61B91024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8304-6D5F-418A-A28B-3F269EE8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9C862-066E-4D08-BE57-ADB4F1823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FFFD6-D5F5-4274-82B0-479E46F3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6B434-9C6A-4647-891D-47402686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5FB94-6B51-489C-9A3E-569F5508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89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87C2-8D01-4B00-B67D-F6081E56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960D1-9362-4057-B941-BE418742D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90979-3341-49CB-8025-FB62206CB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D7609-3D01-4666-A9CA-039B6C23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35F5-A91D-4A6A-A0CC-0330F4BD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4A307-B3FE-41D2-A3A9-E392FAF7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4285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DE4CA-D6B1-4E5D-B2B7-CFF61B2E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E72A-80B5-4E50-8128-775F037A7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B4135-4CFC-4B3A-980D-B5993216A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A807-7F18-4F1C-94A4-091FD5619E46}" type="datetimeFigureOut">
              <a:rPr lang="en-IN" smtClean="0"/>
              <a:t>31-05-2021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19CB8-7DB2-48AE-A5DE-D1302DFE4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D5B38-B6E2-46EF-8259-66F214CA6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077A3-31BC-42ED-916D-F08A2C9952D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751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157A1AC-5184-4CB0-A825-B2A59D1129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C0350">
                  <a:alpha val="66000"/>
                </a:srgbClr>
              </a:gs>
              <a:gs pos="100000">
                <a:srgbClr val="0000FF">
                  <a:alpha val="3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B240CAC-16B2-45CE-9F83-FF8242515C30}"/>
              </a:ext>
            </a:extLst>
          </p:cNvPr>
          <p:cNvSpPr/>
          <p:nvPr/>
        </p:nvSpPr>
        <p:spPr>
          <a:xfrm>
            <a:off x="2870378" y="1"/>
            <a:ext cx="9321622" cy="6857999"/>
          </a:xfrm>
          <a:custGeom>
            <a:avLst/>
            <a:gdLst>
              <a:gd name="connsiteX0" fmla="*/ 4548062 w 9321622"/>
              <a:gd name="connsiteY0" fmla="*/ 0 h 6857999"/>
              <a:gd name="connsiteX1" fmla="*/ 9321622 w 9321622"/>
              <a:gd name="connsiteY1" fmla="*/ 0 h 6857999"/>
              <a:gd name="connsiteX2" fmla="*/ 9321622 w 9321622"/>
              <a:gd name="connsiteY2" fmla="*/ 6857999 h 6857999"/>
              <a:gd name="connsiteX3" fmla="*/ 188437 w 9321622"/>
              <a:gd name="connsiteY3" fmla="*/ 6857999 h 6857999"/>
              <a:gd name="connsiteX4" fmla="*/ 185720 w 9321622"/>
              <a:gd name="connsiteY4" fmla="*/ 6844418 h 6857999"/>
              <a:gd name="connsiteX5" fmla="*/ 182538 w 9321622"/>
              <a:gd name="connsiteY5" fmla="*/ 6784258 h 6857999"/>
              <a:gd name="connsiteX6" fmla="*/ 153041 w 9321622"/>
              <a:gd name="connsiteY6" fmla="*/ 6695768 h 6857999"/>
              <a:gd name="connsiteX7" fmla="*/ 64551 w 9321622"/>
              <a:gd name="connsiteY7" fmla="*/ 6681019 h 6857999"/>
              <a:gd name="connsiteX8" fmla="*/ 20306 w 9321622"/>
              <a:gd name="connsiteY8" fmla="*/ 6666271 h 6857999"/>
              <a:gd name="connsiteX9" fmla="*/ 35054 w 9321622"/>
              <a:gd name="connsiteY9" fmla="*/ 6445045 h 6857999"/>
              <a:gd name="connsiteX10" fmla="*/ 123545 w 9321622"/>
              <a:gd name="connsiteY10" fmla="*/ 6400800 h 6857999"/>
              <a:gd name="connsiteX11" fmla="*/ 167790 w 9321622"/>
              <a:gd name="connsiteY11" fmla="*/ 6356555 h 6857999"/>
              <a:gd name="connsiteX12" fmla="*/ 241532 w 9321622"/>
              <a:gd name="connsiteY12" fmla="*/ 6312310 h 6857999"/>
              <a:gd name="connsiteX13" fmla="*/ 271028 w 9321622"/>
              <a:gd name="connsiteY13" fmla="*/ 6268065 h 6857999"/>
              <a:gd name="connsiteX14" fmla="*/ 359519 w 9321622"/>
              <a:gd name="connsiteY14" fmla="*/ 6164826 h 6857999"/>
              <a:gd name="connsiteX15" fmla="*/ 403764 w 9321622"/>
              <a:gd name="connsiteY15" fmla="*/ 6105832 h 6857999"/>
              <a:gd name="connsiteX16" fmla="*/ 507003 w 9321622"/>
              <a:gd name="connsiteY16" fmla="*/ 6061587 h 6857999"/>
              <a:gd name="connsiteX17" fmla="*/ 890461 w 9321622"/>
              <a:gd name="connsiteY17" fmla="*/ 6032090 h 6857999"/>
              <a:gd name="connsiteX18" fmla="*/ 1037945 w 9321622"/>
              <a:gd name="connsiteY18" fmla="*/ 5973097 h 6857999"/>
              <a:gd name="connsiteX19" fmla="*/ 964203 w 9321622"/>
              <a:gd name="connsiteY19" fmla="*/ 5884606 h 6857999"/>
              <a:gd name="connsiteX20" fmla="*/ 933586 w 9321622"/>
              <a:gd name="connsiteY20" fmla="*/ 5839452 h 6857999"/>
              <a:gd name="connsiteX21" fmla="*/ 941072 w 9321622"/>
              <a:gd name="connsiteY21" fmla="*/ 5846058 h 6857999"/>
              <a:gd name="connsiteX22" fmla="*/ 948516 w 9321622"/>
              <a:gd name="connsiteY22" fmla="*/ 5853316 h 6857999"/>
              <a:gd name="connsiteX23" fmla="*/ 944308 w 9321622"/>
              <a:gd name="connsiteY23" fmla="*/ 5848914 h 6857999"/>
              <a:gd name="connsiteX24" fmla="*/ 941072 w 9321622"/>
              <a:gd name="connsiteY24" fmla="*/ 5846058 h 6857999"/>
              <a:gd name="connsiteX25" fmla="*/ 925793 w 9321622"/>
              <a:gd name="connsiteY25" fmla="*/ 5831160 h 6857999"/>
              <a:gd name="connsiteX26" fmla="*/ 875712 w 9321622"/>
              <a:gd name="connsiteY26" fmla="*/ 5781368 h 6857999"/>
              <a:gd name="connsiteX27" fmla="*/ 1185428 w 9321622"/>
              <a:gd name="connsiteY27" fmla="*/ 5737123 h 6857999"/>
              <a:gd name="connsiteX28" fmla="*/ 1273919 w 9321622"/>
              <a:gd name="connsiteY28" fmla="*/ 5692877 h 6857999"/>
              <a:gd name="connsiteX29" fmla="*/ 1273919 w 9321622"/>
              <a:gd name="connsiteY29" fmla="*/ 5589639 h 6857999"/>
              <a:gd name="connsiteX30" fmla="*/ 1288667 w 9321622"/>
              <a:gd name="connsiteY30" fmla="*/ 5545394 h 6857999"/>
              <a:gd name="connsiteX31" fmla="*/ 1347661 w 9321622"/>
              <a:gd name="connsiteY31" fmla="*/ 5456903 h 6857999"/>
              <a:gd name="connsiteX32" fmla="*/ 1391906 w 9321622"/>
              <a:gd name="connsiteY32" fmla="*/ 5427406 h 6857999"/>
              <a:gd name="connsiteX33" fmla="*/ 1509893 w 9321622"/>
              <a:gd name="connsiteY33" fmla="*/ 5397910 h 6857999"/>
              <a:gd name="connsiteX34" fmla="*/ 1568887 w 9321622"/>
              <a:gd name="connsiteY34" fmla="*/ 5383161 h 6857999"/>
              <a:gd name="connsiteX35" fmla="*/ 1672125 w 9321622"/>
              <a:gd name="connsiteY35" fmla="*/ 5324168 h 6857999"/>
              <a:gd name="connsiteX36" fmla="*/ 1745867 w 9321622"/>
              <a:gd name="connsiteY36" fmla="*/ 5294671 h 6857999"/>
              <a:gd name="connsiteX37" fmla="*/ 1790112 w 9321622"/>
              <a:gd name="connsiteY37" fmla="*/ 5279923 h 6857999"/>
              <a:gd name="connsiteX38" fmla="*/ 1834357 w 9321622"/>
              <a:gd name="connsiteY38" fmla="*/ 5250426 h 6857999"/>
              <a:gd name="connsiteX39" fmla="*/ 1878603 w 9321622"/>
              <a:gd name="connsiteY39" fmla="*/ 5235677 h 6857999"/>
              <a:gd name="connsiteX40" fmla="*/ 1922849 w 9321622"/>
              <a:gd name="connsiteY40" fmla="*/ 5191432 h 6857999"/>
              <a:gd name="connsiteX41" fmla="*/ 2011338 w 9321622"/>
              <a:gd name="connsiteY41" fmla="*/ 5161935 h 6857999"/>
              <a:gd name="connsiteX42" fmla="*/ 2070333 w 9321622"/>
              <a:gd name="connsiteY42" fmla="*/ 5132439 h 6857999"/>
              <a:gd name="connsiteX43" fmla="*/ 2114577 w 9321622"/>
              <a:gd name="connsiteY43" fmla="*/ 5117690 h 6857999"/>
              <a:gd name="connsiteX44" fmla="*/ 2144074 w 9321622"/>
              <a:gd name="connsiteY44" fmla="*/ 5058697 h 6857999"/>
              <a:gd name="connsiteX45" fmla="*/ 2173570 w 9321622"/>
              <a:gd name="connsiteY45" fmla="*/ 5014452 h 6857999"/>
              <a:gd name="connsiteX46" fmla="*/ 2203067 w 9321622"/>
              <a:gd name="connsiteY46" fmla="*/ 4970206 h 6857999"/>
              <a:gd name="connsiteX47" fmla="*/ 2262061 w 9321622"/>
              <a:gd name="connsiteY47" fmla="*/ 4881716 h 6857999"/>
              <a:gd name="connsiteX48" fmla="*/ 2262061 w 9321622"/>
              <a:gd name="connsiteY48" fmla="*/ 4689987 h 6857999"/>
              <a:gd name="connsiteX49" fmla="*/ 2203067 w 9321622"/>
              <a:gd name="connsiteY49" fmla="*/ 4601497 h 6857999"/>
              <a:gd name="connsiteX50" fmla="*/ 2188319 w 9321622"/>
              <a:gd name="connsiteY50" fmla="*/ 4468761 h 6857999"/>
              <a:gd name="connsiteX51" fmla="*/ 2203067 w 9321622"/>
              <a:gd name="connsiteY51" fmla="*/ 4424516 h 6857999"/>
              <a:gd name="connsiteX52" fmla="*/ 2232565 w 9321622"/>
              <a:gd name="connsiteY52" fmla="*/ 4306529 h 6857999"/>
              <a:gd name="connsiteX53" fmla="*/ 2306306 w 9321622"/>
              <a:gd name="connsiteY53" fmla="*/ 4188542 h 6857999"/>
              <a:gd name="connsiteX54" fmla="*/ 2335803 w 9321622"/>
              <a:gd name="connsiteY54" fmla="*/ 4085303 h 6857999"/>
              <a:gd name="connsiteX55" fmla="*/ 2424293 w 9321622"/>
              <a:gd name="connsiteY55" fmla="*/ 4055806 h 6857999"/>
              <a:gd name="connsiteX56" fmla="*/ 2542280 w 9321622"/>
              <a:gd name="connsiteY56" fmla="*/ 4026310 h 6857999"/>
              <a:gd name="connsiteX57" fmla="*/ 2630770 w 9321622"/>
              <a:gd name="connsiteY57" fmla="*/ 3996813 h 6857999"/>
              <a:gd name="connsiteX58" fmla="*/ 2734009 w 9321622"/>
              <a:gd name="connsiteY58" fmla="*/ 3967316 h 6857999"/>
              <a:gd name="connsiteX59" fmla="*/ 2763506 w 9321622"/>
              <a:gd name="connsiteY59" fmla="*/ 3923071 h 6857999"/>
              <a:gd name="connsiteX60" fmla="*/ 2866745 w 9321622"/>
              <a:gd name="connsiteY60" fmla="*/ 3790335 h 6857999"/>
              <a:gd name="connsiteX61" fmla="*/ 2881493 w 9321622"/>
              <a:gd name="connsiteY61" fmla="*/ 3731342 h 6857999"/>
              <a:gd name="connsiteX62" fmla="*/ 2925739 w 9321622"/>
              <a:gd name="connsiteY62" fmla="*/ 3701845 h 6857999"/>
              <a:gd name="connsiteX63" fmla="*/ 2940487 w 9321622"/>
              <a:gd name="connsiteY63" fmla="*/ 3377381 h 6857999"/>
              <a:gd name="connsiteX64" fmla="*/ 2955235 w 9321622"/>
              <a:gd name="connsiteY64" fmla="*/ 3274142 h 6857999"/>
              <a:gd name="connsiteX65" fmla="*/ 2969983 w 9321622"/>
              <a:gd name="connsiteY65" fmla="*/ 3229897 h 6857999"/>
              <a:gd name="connsiteX66" fmla="*/ 2955235 w 9321622"/>
              <a:gd name="connsiteY66" fmla="*/ 3185652 h 6857999"/>
              <a:gd name="connsiteX67" fmla="*/ 2910990 w 9321622"/>
              <a:gd name="connsiteY67" fmla="*/ 3156155 h 6857999"/>
              <a:gd name="connsiteX68" fmla="*/ 2881493 w 9321622"/>
              <a:gd name="connsiteY68" fmla="*/ 3111910 h 6857999"/>
              <a:gd name="connsiteX69" fmla="*/ 2822500 w 9321622"/>
              <a:gd name="connsiteY69" fmla="*/ 3023419 h 6857999"/>
              <a:gd name="connsiteX70" fmla="*/ 2807751 w 9321622"/>
              <a:gd name="connsiteY70" fmla="*/ 2979174 h 6857999"/>
              <a:gd name="connsiteX71" fmla="*/ 2763506 w 9321622"/>
              <a:gd name="connsiteY71" fmla="*/ 2846439 h 6857999"/>
              <a:gd name="connsiteX72" fmla="*/ 2704512 w 9321622"/>
              <a:gd name="connsiteY72" fmla="*/ 2757948 h 6857999"/>
              <a:gd name="connsiteX73" fmla="*/ 2630770 w 9321622"/>
              <a:gd name="connsiteY73" fmla="*/ 2698955 h 6857999"/>
              <a:gd name="connsiteX74" fmla="*/ 2645519 w 9321622"/>
              <a:gd name="connsiteY74" fmla="*/ 2654710 h 6857999"/>
              <a:gd name="connsiteX75" fmla="*/ 2689764 w 9321622"/>
              <a:gd name="connsiteY75" fmla="*/ 2625213 h 6857999"/>
              <a:gd name="connsiteX76" fmla="*/ 2704512 w 9321622"/>
              <a:gd name="connsiteY76" fmla="*/ 2580968 h 6857999"/>
              <a:gd name="connsiteX77" fmla="*/ 2704512 w 9321622"/>
              <a:gd name="connsiteY77" fmla="*/ 2344994 h 6857999"/>
              <a:gd name="connsiteX78" fmla="*/ 2675016 w 9321622"/>
              <a:gd name="connsiteY78" fmla="*/ 2300748 h 6857999"/>
              <a:gd name="connsiteX79" fmla="*/ 2630770 w 9321622"/>
              <a:gd name="connsiteY79" fmla="*/ 2286000 h 6857999"/>
              <a:gd name="connsiteX80" fmla="*/ 2527532 w 9321622"/>
              <a:gd name="connsiteY80" fmla="*/ 2153265 h 6857999"/>
              <a:gd name="connsiteX81" fmla="*/ 2512783 w 9321622"/>
              <a:gd name="connsiteY81" fmla="*/ 2079523 h 6857999"/>
              <a:gd name="connsiteX82" fmla="*/ 2498035 w 9321622"/>
              <a:gd name="connsiteY82" fmla="*/ 1946787 h 6857999"/>
              <a:gd name="connsiteX83" fmla="*/ 2586525 w 9321622"/>
              <a:gd name="connsiteY83" fmla="*/ 1887794 h 6857999"/>
              <a:gd name="connsiteX84" fmla="*/ 2616022 w 9321622"/>
              <a:gd name="connsiteY84" fmla="*/ 1843548 h 6857999"/>
              <a:gd name="connsiteX85" fmla="*/ 2704512 w 9321622"/>
              <a:gd name="connsiteY85" fmla="*/ 1799303 h 6857999"/>
              <a:gd name="connsiteX86" fmla="*/ 2793003 w 9321622"/>
              <a:gd name="connsiteY86" fmla="*/ 1769806 h 6857999"/>
              <a:gd name="connsiteX87" fmla="*/ 2778254 w 9321622"/>
              <a:gd name="connsiteY87" fmla="*/ 1814052 h 6857999"/>
              <a:gd name="connsiteX88" fmla="*/ 2763506 w 9321622"/>
              <a:gd name="connsiteY88" fmla="*/ 2079523 h 6857999"/>
              <a:gd name="connsiteX89" fmla="*/ 2851996 w 9321622"/>
              <a:gd name="connsiteY89" fmla="*/ 2050026 h 6857999"/>
              <a:gd name="connsiteX90" fmla="*/ 2910990 w 9321622"/>
              <a:gd name="connsiteY90" fmla="*/ 2035277 h 6857999"/>
              <a:gd name="connsiteX91" fmla="*/ 2999481 w 9321622"/>
              <a:gd name="connsiteY91" fmla="*/ 2005781 h 6857999"/>
              <a:gd name="connsiteX92" fmla="*/ 3058474 w 9321622"/>
              <a:gd name="connsiteY92" fmla="*/ 1991032 h 6857999"/>
              <a:gd name="connsiteX93" fmla="*/ 3102719 w 9321622"/>
              <a:gd name="connsiteY93" fmla="*/ 1946787 h 6857999"/>
              <a:gd name="connsiteX94" fmla="*/ 3146965 w 9321622"/>
              <a:gd name="connsiteY94" fmla="*/ 1917290 h 6857999"/>
              <a:gd name="connsiteX95" fmla="*/ 3294449 w 9321622"/>
              <a:gd name="connsiteY95" fmla="*/ 1740310 h 6857999"/>
              <a:gd name="connsiteX96" fmla="*/ 3323945 w 9321622"/>
              <a:gd name="connsiteY96" fmla="*/ 1622323 h 6857999"/>
              <a:gd name="connsiteX97" fmla="*/ 3353441 w 9321622"/>
              <a:gd name="connsiteY97" fmla="*/ 1578077 h 6857999"/>
              <a:gd name="connsiteX98" fmla="*/ 3397687 w 9321622"/>
              <a:gd name="connsiteY98" fmla="*/ 1563329 h 6857999"/>
              <a:gd name="connsiteX99" fmla="*/ 3441932 w 9321622"/>
              <a:gd name="connsiteY99" fmla="*/ 1533832 h 6857999"/>
              <a:gd name="connsiteX100" fmla="*/ 3530422 w 9321622"/>
              <a:gd name="connsiteY100" fmla="*/ 1504335 h 6857999"/>
              <a:gd name="connsiteX101" fmla="*/ 3604164 w 9321622"/>
              <a:gd name="connsiteY101" fmla="*/ 1430594 h 6857999"/>
              <a:gd name="connsiteX102" fmla="*/ 3633661 w 9321622"/>
              <a:gd name="connsiteY102" fmla="*/ 1297858 h 6857999"/>
              <a:gd name="connsiteX103" fmla="*/ 3618912 w 9321622"/>
              <a:gd name="connsiteY103" fmla="*/ 1253613 h 6857999"/>
              <a:gd name="connsiteX104" fmla="*/ 3604164 w 9321622"/>
              <a:gd name="connsiteY104" fmla="*/ 1150374 h 6857999"/>
              <a:gd name="connsiteX105" fmla="*/ 3545170 w 9321622"/>
              <a:gd name="connsiteY105" fmla="*/ 1061884 h 6857999"/>
              <a:gd name="connsiteX106" fmla="*/ 3530422 w 9321622"/>
              <a:gd name="connsiteY106" fmla="*/ 914400 h 6857999"/>
              <a:gd name="connsiteX107" fmla="*/ 3736899 w 9321622"/>
              <a:gd name="connsiteY107" fmla="*/ 870155 h 6857999"/>
              <a:gd name="connsiteX108" fmla="*/ 3781145 w 9321622"/>
              <a:gd name="connsiteY108" fmla="*/ 899652 h 6857999"/>
              <a:gd name="connsiteX109" fmla="*/ 3884383 w 9321622"/>
              <a:gd name="connsiteY109" fmla="*/ 943897 h 6857999"/>
              <a:gd name="connsiteX110" fmla="*/ 3928628 w 9321622"/>
              <a:gd name="connsiteY110" fmla="*/ 958645 h 6857999"/>
              <a:gd name="connsiteX111" fmla="*/ 3958125 w 9321622"/>
              <a:gd name="connsiteY111" fmla="*/ 914400 h 6857999"/>
              <a:gd name="connsiteX112" fmla="*/ 4031867 w 9321622"/>
              <a:gd name="connsiteY112" fmla="*/ 781665 h 6857999"/>
              <a:gd name="connsiteX113" fmla="*/ 4090861 w 9321622"/>
              <a:gd name="connsiteY113" fmla="*/ 693174 h 6857999"/>
              <a:gd name="connsiteX114" fmla="*/ 4120357 w 9321622"/>
              <a:gd name="connsiteY114" fmla="*/ 545690 h 6857999"/>
              <a:gd name="connsiteX115" fmla="*/ 4090861 w 9321622"/>
              <a:gd name="connsiteY115" fmla="*/ 294968 h 6857999"/>
              <a:gd name="connsiteX116" fmla="*/ 4105609 w 9321622"/>
              <a:gd name="connsiteY116" fmla="*/ 250723 h 6857999"/>
              <a:gd name="connsiteX117" fmla="*/ 4135106 w 9321622"/>
              <a:gd name="connsiteY117" fmla="*/ 206477 h 6857999"/>
              <a:gd name="connsiteX118" fmla="*/ 4223596 w 9321622"/>
              <a:gd name="connsiteY118" fmla="*/ 147484 h 6857999"/>
              <a:gd name="connsiteX119" fmla="*/ 4253093 w 9321622"/>
              <a:gd name="connsiteY119" fmla="*/ 103239 h 6857999"/>
              <a:gd name="connsiteX120" fmla="*/ 4297338 w 9321622"/>
              <a:gd name="connsiteY120" fmla="*/ 8849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9321622" h="6857999">
                <a:moveTo>
                  <a:pt x="4548062" y="0"/>
                </a:moveTo>
                <a:lnTo>
                  <a:pt x="9321622" y="0"/>
                </a:lnTo>
                <a:lnTo>
                  <a:pt x="9321622" y="6857999"/>
                </a:lnTo>
                <a:lnTo>
                  <a:pt x="188437" y="6857999"/>
                </a:lnTo>
                <a:lnTo>
                  <a:pt x="185720" y="6844418"/>
                </a:lnTo>
                <a:cubicBezTo>
                  <a:pt x="184659" y="6824365"/>
                  <a:pt x="184996" y="6803923"/>
                  <a:pt x="182538" y="6784258"/>
                </a:cubicBezTo>
                <a:cubicBezTo>
                  <a:pt x="178681" y="6753406"/>
                  <a:pt x="162873" y="6725265"/>
                  <a:pt x="153041" y="6695768"/>
                </a:cubicBezTo>
                <a:cubicBezTo>
                  <a:pt x="123544" y="6690852"/>
                  <a:pt x="93742" y="6687506"/>
                  <a:pt x="64551" y="6681019"/>
                </a:cubicBezTo>
                <a:cubicBezTo>
                  <a:pt x="49375" y="6677647"/>
                  <a:pt x="26080" y="6680705"/>
                  <a:pt x="20306" y="6666271"/>
                </a:cubicBezTo>
                <a:cubicBezTo>
                  <a:pt x="-19364" y="6567096"/>
                  <a:pt x="6487" y="6530746"/>
                  <a:pt x="35054" y="6445045"/>
                </a:cubicBezTo>
                <a:cubicBezTo>
                  <a:pt x="79398" y="6430264"/>
                  <a:pt x="85424" y="6432567"/>
                  <a:pt x="123545" y="6400800"/>
                </a:cubicBezTo>
                <a:cubicBezTo>
                  <a:pt x="139568" y="6387448"/>
                  <a:pt x="151104" y="6369069"/>
                  <a:pt x="167790" y="6356555"/>
                </a:cubicBezTo>
                <a:cubicBezTo>
                  <a:pt x="190723" y="6339356"/>
                  <a:pt x="219767" y="6330965"/>
                  <a:pt x="241532" y="6312310"/>
                </a:cubicBezTo>
                <a:cubicBezTo>
                  <a:pt x="254990" y="6300775"/>
                  <a:pt x="259955" y="6281906"/>
                  <a:pt x="271028" y="6268065"/>
                </a:cubicBezTo>
                <a:cubicBezTo>
                  <a:pt x="299342" y="6232672"/>
                  <a:pt x="330818" y="6199905"/>
                  <a:pt x="359519" y="6164826"/>
                </a:cubicBezTo>
                <a:cubicBezTo>
                  <a:pt x="375084" y="6145802"/>
                  <a:pt x="385101" y="6121829"/>
                  <a:pt x="403764" y="6105832"/>
                </a:cubicBezTo>
                <a:cubicBezTo>
                  <a:pt x="426961" y="6085949"/>
                  <a:pt x="477044" y="6071573"/>
                  <a:pt x="507003" y="6061587"/>
                </a:cubicBezTo>
                <a:cubicBezTo>
                  <a:pt x="507980" y="6061517"/>
                  <a:pt x="871681" y="6036358"/>
                  <a:pt x="890461" y="6032090"/>
                </a:cubicBezTo>
                <a:cubicBezTo>
                  <a:pt x="942093" y="6020356"/>
                  <a:pt x="988784" y="5992761"/>
                  <a:pt x="1037945" y="5973097"/>
                </a:cubicBezTo>
                <a:cubicBezTo>
                  <a:pt x="964710" y="5863245"/>
                  <a:pt x="1058834" y="5998164"/>
                  <a:pt x="964203" y="5884606"/>
                </a:cubicBezTo>
                <a:cubicBezTo>
                  <a:pt x="922093" y="5834073"/>
                  <a:pt x="924044" y="5831845"/>
                  <a:pt x="933586" y="5839452"/>
                </a:cubicBezTo>
                <a:lnTo>
                  <a:pt x="941072" y="5846058"/>
                </a:lnTo>
                <a:lnTo>
                  <a:pt x="948516" y="5853316"/>
                </a:lnTo>
                <a:cubicBezTo>
                  <a:pt x="956346" y="5860775"/>
                  <a:pt x="951342" y="5855508"/>
                  <a:pt x="944308" y="5848914"/>
                </a:cubicBezTo>
                <a:lnTo>
                  <a:pt x="941072" y="5846058"/>
                </a:lnTo>
                <a:lnTo>
                  <a:pt x="925793" y="5831160"/>
                </a:lnTo>
                <a:cubicBezTo>
                  <a:pt x="914109" y="5819644"/>
                  <a:pt x="897866" y="5803521"/>
                  <a:pt x="875712" y="5781368"/>
                </a:cubicBezTo>
                <a:cubicBezTo>
                  <a:pt x="1040037" y="5766429"/>
                  <a:pt x="1028865" y="5773253"/>
                  <a:pt x="1185428" y="5737123"/>
                </a:cubicBezTo>
                <a:cubicBezTo>
                  <a:pt x="1208627" y="5731769"/>
                  <a:pt x="1259907" y="5713895"/>
                  <a:pt x="1273919" y="5692877"/>
                </a:cubicBezTo>
                <a:cubicBezTo>
                  <a:pt x="1320023" y="5623720"/>
                  <a:pt x="1273919" y="5649342"/>
                  <a:pt x="1273919" y="5589639"/>
                </a:cubicBezTo>
                <a:cubicBezTo>
                  <a:pt x="1273919" y="5574093"/>
                  <a:pt x="1283751" y="5560142"/>
                  <a:pt x="1288667" y="5545394"/>
                </a:cubicBezTo>
                <a:cubicBezTo>
                  <a:pt x="1288667" y="5545394"/>
                  <a:pt x="1324316" y="5483583"/>
                  <a:pt x="1347661" y="5456903"/>
                </a:cubicBezTo>
                <a:cubicBezTo>
                  <a:pt x="1359334" y="5443563"/>
                  <a:pt x="1377158" y="5437238"/>
                  <a:pt x="1391906" y="5427406"/>
                </a:cubicBezTo>
                <a:cubicBezTo>
                  <a:pt x="1541815" y="5397425"/>
                  <a:pt x="1404085" y="5428141"/>
                  <a:pt x="1509893" y="5397910"/>
                </a:cubicBezTo>
                <a:cubicBezTo>
                  <a:pt x="1529384" y="5392341"/>
                  <a:pt x="1550434" y="5391549"/>
                  <a:pt x="1568887" y="5383161"/>
                </a:cubicBezTo>
                <a:cubicBezTo>
                  <a:pt x="1604969" y="5366760"/>
                  <a:pt x="1636675" y="5341893"/>
                  <a:pt x="1672125" y="5324168"/>
                </a:cubicBezTo>
                <a:cubicBezTo>
                  <a:pt x="1695804" y="5312328"/>
                  <a:pt x="1721078" y="5303967"/>
                  <a:pt x="1745867" y="5294671"/>
                </a:cubicBezTo>
                <a:cubicBezTo>
                  <a:pt x="1760423" y="5289212"/>
                  <a:pt x="1776207" y="5286875"/>
                  <a:pt x="1790112" y="5279923"/>
                </a:cubicBezTo>
                <a:cubicBezTo>
                  <a:pt x="1805966" y="5271996"/>
                  <a:pt x="1818503" y="5258353"/>
                  <a:pt x="1834357" y="5250426"/>
                </a:cubicBezTo>
                <a:cubicBezTo>
                  <a:pt x="1848262" y="5243473"/>
                  <a:pt x="1865668" y="5244301"/>
                  <a:pt x="1878603" y="5235677"/>
                </a:cubicBezTo>
                <a:cubicBezTo>
                  <a:pt x="1895957" y="5224107"/>
                  <a:pt x="1908101" y="5206180"/>
                  <a:pt x="1922849" y="5191432"/>
                </a:cubicBezTo>
                <a:cubicBezTo>
                  <a:pt x="1922849" y="5191432"/>
                  <a:pt x="1982470" y="5173482"/>
                  <a:pt x="2011338" y="5161935"/>
                </a:cubicBezTo>
                <a:cubicBezTo>
                  <a:pt x="2031751" y="5153770"/>
                  <a:pt x="2050124" y="5141100"/>
                  <a:pt x="2070333" y="5132439"/>
                </a:cubicBezTo>
                <a:cubicBezTo>
                  <a:pt x="2084621" y="5126315"/>
                  <a:pt x="2103585" y="5128683"/>
                  <a:pt x="2114577" y="5117690"/>
                </a:cubicBezTo>
                <a:cubicBezTo>
                  <a:pt x="2130123" y="5102144"/>
                  <a:pt x="2134242" y="5078361"/>
                  <a:pt x="2144074" y="5058697"/>
                </a:cubicBezTo>
                <a:cubicBezTo>
                  <a:pt x="2152001" y="5042843"/>
                  <a:pt x="2163739" y="5029200"/>
                  <a:pt x="2173570" y="5014452"/>
                </a:cubicBezTo>
                <a:lnTo>
                  <a:pt x="2203067" y="4970206"/>
                </a:lnTo>
                <a:cubicBezTo>
                  <a:pt x="2222732" y="4940709"/>
                  <a:pt x="2251487" y="4915553"/>
                  <a:pt x="2262061" y="4881716"/>
                </a:cubicBezTo>
                <a:cubicBezTo>
                  <a:pt x="2296228" y="4772381"/>
                  <a:pt x="2286809" y="4764232"/>
                  <a:pt x="2262061" y="4689987"/>
                </a:cubicBezTo>
                <a:cubicBezTo>
                  <a:pt x="2262061" y="4689987"/>
                  <a:pt x="2214277" y="4635128"/>
                  <a:pt x="2203067" y="4601497"/>
                </a:cubicBezTo>
                <a:cubicBezTo>
                  <a:pt x="2188989" y="4559264"/>
                  <a:pt x="2193235" y="4513006"/>
                  <a:pt x="2188319" y="4468761"/>
                </a:cubicBezTo>
                <a:cubicBezTo>
                  <a:pt x="2193235" y="4454013"/>
                  <a:pt x="2199296" y="4439598"/>
                  <a:pt x="2203067" y="4424516"/>
                </a:cubicBezTo>
                <a:cubicBezTo>
                  <a:pt x="2238662" y="4282138"/>
                  <a:pt x="2198852" y="4407667"/>
                  <a:pt x="2232565" y="4306529"/>
                </a:cubicBezTo>
                <a:cubicBezTo>
                  <a:pt x="2255964" y="4271429"/>
                  <a:pt x="2288517" y="4224122"/>
                  <a:pt x="2306306" y="4188542"/>
                </a:cubicBezTo>
                <a:cubicBezTo>
                  <a:pt x="2316885" y="4167387"/>
                  <a:pt x="2331079" y="4104200"/>
                  <a:pt x="2335803" y="4085303"/>
                </a:cubicBezTo>
                <a:lnTo>
                  <a:pt x="2424293" y="4055806"/>
                </a:lnTo>
                <a:cubicBezTo>
                  <a:pt x="2462752" y="4042986"/>
                  <a:pt x="2503300" y="4037447"/>
                  <a:pt x="2542280" y="4026310"/>
                </a:cubicBezTo>
                <a:cubicBezTo>
                  <a:pt x="2572176" y="4017768"/>
                  <a:pt x="2601053" y="4005957"/>
                  <a:pt x="2630770" y="3996813"/>
                </a:cubicBezTo>
                <a:cubicBezTo>
                  <a:pt x="2664977" y="3986288"/>
                  <a:pt x="2702723" y="3984697"/>
                  <a:pt x="2734009" y="3967316"/>
                </a:cubicBezTo>
                <a:cubicBezTo>
                  <a:pt x="2749504" y="3958708"/>
                  <a:pt x="2752158" y="3936688"/>
                  <a:pt x="2763506" y="3923071"/>
                </a:cubicBezTo>
                <a:cubicBezTo>
                  <a:pt x="2824199" y="3850239"/>
                  <a:pt x="2810832" y="3902161"/>
                  <a:pt x="2866745" y="3790335"/>
                </a:cubicBezTo>
                <a:cubicBezTo>
                  <a:pt x="2875810" y="3772205"/>
                  <a:pt x="2870250" y="3748207"/>
                  <a:pt x="2881493" y="3731342"/>
                </a:cubicBezTo>
                <a:cubicBezTo>
                  <a:pt x="2891325" y="3716594"/>
                  <a:pt x="2922824" y="3719329"/>
                  <a:pt x="2925739" y="3701845"/>
                </a:cubicBezTo>
                <a:cubicBezTo>
                  <a:pt x="2943537" y="3595052"/>
                  <a:pt x="2935571" y="3485536"/>
                  <a:pt x="2940487" y="3377381"/>
                </a:cubicBezTo>
                <a:cubicBezTo>
                  <a:pt x="2945403" y="3342968"/>
                  <a:pt x="2948418" y="3308229"/>
                  <a:pt x="2955235" y="3274142"/>
                </a:cubicBezTo>
                <a:cubicBezTo>
                  <a:pt x="2958284" y="3258898"/>
                  <a:pt x="2969983" y="3245443"/>
                  <a:pt x="2969983" y="3229897"/>
                </a:cubicBezTo>
                <a:cubicBezTo>
                  <a:pt x="2969983" y="3214351"/>
                  <a:pt x="2960151" y="3200400"/>
                  <a:pt x="2955235" y="3185652"/>
                </a:cubicBezTo>
                <a:lnTo>
                  <a:pt x="2910990" y="3156155"/>
                </a:lnTo>
                <a:cubicBezTo>
                  <a:pt x="2896242" y="3146323"/>
                  <a:pt x="2891325" y="3126658"/>
                  <a:pt x="2881493" y="3111910"/>
                </a:cubicBezTo>
                <a:lnTo>
                  <a:pt x="2822500" y="3023419"/>
                </a:lnTo>
                <a:cubicBezTo>
                  <a:pt x="2813876" y="3010484"/>
                  <a:pt x="2812667" y="2993922"/>
                  <a:pt x="2807751" y="2979174"/>
                </a:cubicBezTo>
                <a:lnTo>
                  <a:pt x="2763506" y="2846439"/>
                </a:lnTo>
                <a:cubicBezTo>
                  <a:pt x="2752295" y="2812807"/>
                  <a:pt x="2724177" y="2787445"/>
                  <a:pt x="2704512" y="2757948"/>
                </a:cubicBezTo>
                <a:cubicBezTo>
                  <a:pt x="2670002" y="2746445"/>
                  <a:pt x="2638618" y="2746044"/>
                  <a:pt x="2630770" y="2698955"/>
                </a:cubicBezTo>
                <a:cubicBezTo>
                  <a:pt x="2628214" y="2683620"/>
                  <a:pt x="2640603" y="2669458"/>
                  <a:pt x="2645519" y="2654710"/>
                </a:cubicBezTo>
                <a:cubicBezTo>
                  <a:pt x="2660267" y="2644878"/>
                  <a:pt x="2678691" y="2639054"/>
                  <a:pt x="2689764" y="2625213"/>
                </a:cubicBezTo>
                <a:cubicBezTo>
                  <a:pt x="2699475" y="2613074"/>
                  <a:pt x="2702457" y="2596378"/>
                  <a:pt x="2704512" y="2580968"/>
                </a:cubicBezTo>
                <a:cubicBezTo>
                  <a:pt x="2714057" y="2509380"/>
                  <a:pt x="2735978" y="2418414"/>
                  <a:pt x="2704512" y="2344994"/>
                </a:cubicBezTo>
                <a:cubicBezTo>
                  <a:pt x="2697530" y="2328702"/>
                  <a:pt x="2684848" y="2315497"/>
                  <a:pt x="2675016" y="2300748"/>
                </a:cubicBezTo>
                <a:lnTo>
                  <a:pt x="2630770" y="2286000"/>
                </a:lnTo>
                <a:cubicBezTo>
                  <a:pt x="2569820" y="2265684"/>
                  <a:pt x="2541111" y="2207580"/>
                  <a:pt x="2527532" y="2153265"/>
                </a:cubicBezTo>
                <a:cubicBezTo>
                  <a:pt x="2521452" y="2128946"/>
                  <a:pt x="2516328" y="2104339"/>
                  <a:pt x="2512783" y="2079523"/>
                </a:cubicBezTo>
                <a:cubicBezTo>
                  <a:pt x="2506487" y="2035453"/>
                  <a:pt x="2502951" y="1991032"/>
                  <a:pt x="2498035" y="1946787"/>
                </a:cubicBezTo>
                <a:cubicBezTo>
                  <a:pt x="2498035" y="1946787"/>
                  <a:pt x="2559846" y="1911138"/>
                  <a:pt x="2586525" y="1887794"/>
                </a:cubicBezTo>
                <a:cubicBezTo>
                  <a:pt x="2599865" y="1876122"/>
                  <a:pt x="2606190" y="1858297"/>
                  <a:pt x="2616022" y="1843548"/>
                </a:cubicBezTo>
                <a:cubicBezTo>
                  <a:pt x="2673201" y="1805430"/>
                  <a:pt x="2643453" y="1819656"/>
                  <a:pt x="2704512" y="1799303"/>
                </a:cubicBezTo>
                <a:cubicBezTo>
                  <a:pt x="2734009" y="1789471"/>
                  <a:pt x="2762514" y="1763708"/>
                  <a:pt x="2793003" y="1769806"/>
                </a:cubicBezTo>
                <a:cubicBezTo>
                  <a:pt x="2808248" y="1772855"/>
                  <a:pt x="2779728" y="1798576"/>
                  <a:pt x="2778254" y="1814052"/>
                </a:cubicBezTo>
                <a:cubicBezTo>
                  <a:pt x="2769851" y="1902280"/>
                  <a:pt x="2768422" y="1991033"/>
                  <a:pt x="2763506" y="2079523"/>
                </a:cubicBezTo>
                <a:cubicBezTo>
                  <a:pt x="2763506" y="2079523"/>
                  <a:pt x="2822215" y="2058960"/>
                  <a:pt x="2851996" y="2050026"/>
                </a:cubicBezTo>
                <a:cubicBezTo>
                  <a:pt x="2871411" y="2044201"/>
                  <a:pt x="2891325" y="2040193"/>
                  <a:pt x="2910990" y="2035277"/>
                </a:cubicBezTo>
                <a:cubicBezTo>
                  <a:pt x="2941154" y="2027736"/>
                  <a:pt x="2969699" y="2014715"/>
                  <a:pt x="2999481" y="2005781"/>
                </a:cubicBezTo>
                <a:cubicBezTo>
                  <a:pt x="3018895" y="1999957"/>
                  <a:pt x="3040876" y="2001089"/>
                  <a:pt x="3058474" y="1991032"/>
                </a:cubicBezTo>
                <a:cubicBezTo>
                  <a:pt x="3076584" y="1980684"/>
                  <a:pt x="3086696" y="1960140"/>
                  <a:pt x="3102719" y="1946787"/>
                </a:cubicBezTo>
                <a:cubicBezTo>
                  <a:pt x="3116336" y="1935439"/>
                  <a:pt x="3132216" y="1927122"/>
                  <a:pt x="3146965" y="1917290"/>
                </a:cubicBezTo>
                <a:cubicBezTo>
                  <a:pt x="3201539" y="1880906"/>
                  <a:pt x="3262441" y="1797923"/>
                  <a:pt x="3294449" y="1740310"/>
                </a:cubicBezTo>
                <a:cubicBezTo>
                  <a:pt x="3308619" y="1714803"/>
                  <a:pt x="3319860" y="1642749"/>
                  <a:pt x="3323945" y="1622323"/>
                </a:cubicBezTo>
                <a:cubicBezTo>
                  <a:pt x="3333777" y="1607574"/>
                  <a:pt x="3339600" y="1589150"/>
                  <a:pt x="3353441" y="1578077"/>
                </a:cubicBezTo>
                <a:cubicBezTo>
                  <a:pt x="3365581" y="1568365"/>
                  <a:pt x="3383782" y="1570281"/>
                  <a:pt x="3397687" y="1563329"/>
                </a:cubicBezTo>
                <a:cubicBezTo>
                  <a:pt x="3413541" y="1555402"/>
                  <a:pt x="3427184" y="1543664"/>
                  <a:pt x="3441932" y="1533832"/>
                </a:cubicBezTo>
                <a:cubicBezTo>
                  <a:pt x="3441932" y="1533832"/>
                  <a:pt x="3502010" y="1516963"/>
                  <a:pt x="3530422" y="1504335"/>
                </a:cubicBezTo>
                <a:cubicBezTo>
                  <a:pt x="3568346" y="1487480"/>
                  <a:pt x="3585904" y="1467114"/>
                  <a:pt x="3604164" y="1430594"/>
                </a:cubicBezTo>
                <a:cubicBezTo>
                  <a:pt x="3619371" y="1400179"/>
                  <a:pt x="3633661" y="1320511"/>
                  <a:pt x="3633661" y="1297858"/>
                </a:cubicBezTo>
                <a:cubicBezTo>
                  <a:pt x="3633661" y="1282312"/>
                  <a:pt x="3621961" y="1268857"/>
                  <a:pt x="3618912" y="1253613"/>
                </a:cubicBezTo>
                <a:cubicBezTo>
                  <a:pt x="3612095" y="1219526"/>
                  <a:pt x="3609080" y="1184787"/>
                  <a:pt x="3604164" y="1150374"/>
                </a:cubicBezTo>
                <a:cubicBezTo>
                  <a:pt x="3604164" y="1150374"/>
                  <a:pt x="3555744" y="1095721"/>
                  <a:pt x="3545170" y="1061884"/>
                </a:cubicBezTo>
                <a:cubicBezTo>
                  <a:pt x="3530433" y="1014726"/>
                  <a:pt x="3535338" y="963561"/>
                  <a:pt x="3530422" y="914400"/>
                </a:cubicBezTo>
                <a:cubicBezTo>
                  <a:pt x="3606934" y="863392"/>
                  <a:pt x="3596578" y="860132"/>
                  <a:pt x="3736899" y="870155"/>
                </a:cubicBezTo>
                <a:cubicBezTo>
                  <a:pt x="3754580" y="871418"/>
                  <a:pt x="3766396" y="889820"/>
                  <a:pt x="3781145" y="899652"/>
                </a:cubicBezTo>
                <a:cubicBezTo>
                  <a:pt x="3884907" y="934239"/>
                  <a:pt x="3756812" y="889223"/>
                  <a:pt x="3884383" y="943897"/>
                </a:cubicBezTo>
                <a:cubicBezTo>
                  <a:pt x="3898672" y="950021"/>
                  <a:pt x="3913880" y="953729"/>
                  <a:pt x="3928628" y="958645"/>
                </a:cubicBezTo>
                <a:lnTo>
                  <a:pt x="3958125" y="914400"/>
                </a:lnTo>
                <a:cubicBezTo>
                  <a:pt x="4025742" y="812975"/>
                  <a:pt x="4005909" y="859542"/>
                  <a:pt x="4031867" y="781665"/>
                </a:cubicBezTo>
                <a:cubicBezTo>
                  <a:pt x="4031867" y="781665"/>
                  <a:pt x="4073645" y="724164"/>
                  <a:pt x="4090861" y="693174"/>
                </a:cubicBezTo>
                <a:cubicBezTo>
                  <a:pt x="4110661" y="657533"/>
                  <a:pt x="4116693" y="571336"/>
                  <a:pt x="4120357" y="545690"/>
                </a:cubicBezTo>
                <a:cubicBezTo>
                  <a:pt x="4087362" y="446702"/>
                  <a:pt x="4090861" y="469384"/>
                  <a:pt x="4090861" y="294968"/>
                </a:cubicBezTo>
                <a:cubicBezTo>
                  <a:pt x="4090861" y="279422"/>
                  <a:pt x="4098657" y="264628"/>
                  <a:pt x="4105609" y="250723"/>
                </a:cubicBezTo>
                <a:cubicBezTo>
                  <a:pt x="4113536" y="234869"/>
                  <a:pt x="4125274" y="221226"/>
                  <a:pt x="4135106" y="206477"/>
                </a:cubicBezTo>
                <a:cubicBezTo>
                  <a:pt x="4135106" y="206477"/>
                  <a:pt x="4196917" y="170828"/>
                  <a:pt x="4223596" y="147484"/>
                </a:cubicBezTo>
                <a:cubicBezTo>
                  <a:pt x="4236936" y="135812"/>
                  <a:pt x="4243261" y="117987"/>
                  <a:pt x="4253093" y="103239"/>
                </a:cubicBezTo>
                <a:cubicBezTo>
                  <a:pt x="4253093" y="103239"/>
                  <a:pt x="4282665" y="93626"/>
                  <a:pt x="4297338" y="88490"/>
                </a:cubicBez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8F72AB-07FE-4854-B5BB-1C630AB9E575}"/>
              </a:ext>
            </a:extLst>
          </p:cNvPr>
          <p:cNvSpPr txBox="1"/>
          <p:nvPr/>
        </p:nvSpPr>
        <p:spPr>
          <a:xfrm>
            <a:off x="5983706" y="2559067"/>
            <a:ext cx="6257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i="0" u="none" strike="noStrike" baseline="0" dirty="0">
                <a:solidFill>
                  <a:srgbClr val="C00000"/>
                </a:solidFill>
                <a:latin typeface="Arial-BoldMT"/>
              </a:rPr>
              <a:t>PREDICTING THE BULLWHIP EFFECT </a:t>
            </a:r>
            <a:r>
              <a:rPr lang="en-US" sz="3200" i="0" u="none" strike="noStrike" baseline="0" dirty="0">
                <a:solidFill>
                  <a:srgbClr val="C00000"/>
                </a:solidFill>
                <a:latin typeface="Arial-BoldMT"/>
              </a:rPr>
              <a:t>IN A 4 STAGE SUPPLY CHAIN </a:t>
            </a:r>
            <a:r>
              <a:rPr lang="en-IN" sz="3200" i="0" u="none" strike="noStrike" baseline="0" dirty="0">
                <a:solidFill>
                  <a:srgbClr val="C00000"/>
                </a:solidFill>
                <a:latin typeface="Arial-BoldMT"/>
              </a:rPr>
              <a:t>USING MACHINE LEARNING</a:t>
            </a:r>
            <a:endParaRPr lang="en-IN" sz="6000" spc="600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6A4259-8744-4C34-8CD8-1C581E265422}"/>
              </a:ext>
            </a:extLst>
          </p:cNvPr>
          <p:cNvSpPr txBox="1"/>
          <p:nvPr/>
        </p:nvSpPr>
        <p:spPr>
          <a:xfrm>
            <a:off x="6917203" y="1382146"/>
            <a:ext cx="5323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spc="300" dirty="0">
                <a:solidFill>
                  <a:srgbClr val="FC03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0FB11A-64D9-44AC-A99E-7A12021EA22E}"/>
              </a:ext>
            </a:extLst>
          </p:cNvPr>
          <p:cNvSpPr txBox="1"/>
          <p:nvPr/>
        </p:nvSpPr>
        <p:spPr>
          <a:xfrm>
            <a:off x="6450455" y="4843983"/>
            <a:ext cx="3384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Submitted by-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4D8590-2E0A-482A-B4C7-A4336F8D1846}"/>
              </a:ext>
            </a:extLst>
          </p:cNvPr>
          <p:cNvSpPr txBox="1"/>
          <p:nvPr/>
        </p:nvSpPr>
        <p:spPr>
          <a:xfrm>
            <a:off x="0" y="1536174"/>
            <a:ext cx="7860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</a:p>
          <a:p>
            <a:pPr algn="ctr"/>
            <a:r>
              <a:rPr lang="en-IN" sz="6000" b="1" dirty="0">
                <a:solidFill>
                  <a:schemeClr val="bg1">
                    <a:alpha val="61000"/>
                  </a:schemeClr>
                </a:solidFill>
                <a:latin typeface="Agency FB" panose="020B0503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8F10CAC-818B-4D47-A8F6-AEBD40E8B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37909"/>
              </p:ext>
            </p:extLst>
          </p:nvPr>
        </p:nvGraphicFramePr>
        <p:xfrm>
          <a:off x="6450455" y="5235975"/>
          <a:ext cx="5569884" cy="1112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84942">
                  <a:extLst>
                    <a:ext uri="{9D8B030D-6E8A-4147-A177-3AD203B41FA5}">
                      <a16:colId xmlns:a16="http://schemas.microsoft.com/office/drawing/2014/main" val="3254409732"/>
                    </a:ext>
                  </a:extLst>
                </a:gridCol>
                <a:gridCol w="2784942">
                  <a:extLst>
                    <a:ext uri="{9D8B030D-6E8A-4147-A177-3AD203B41FA5}">
                      <a16:colId xmlns:a16="http://schemas.microsoft.com/office/drawing/2014/main" val="3036162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2K17 / ME / 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ABHINAV DIKSHIT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062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2K17 / ME / 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ABHIRUP PODDAR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8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2K17 / ME / 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ARHAM ANWAR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53266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16F6941-4B58-4B13-9DF7-0B0C3EC8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07" y="1638891"/>
            <a:ext cx="3262933" cy="32296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3C59D-FE90-4465-B372-D86A4E93AF8F}"/>
              </a:ext>
            </a:extLst>
          </p:cNvPr>
          <p:cNvSpPr txBox="1"/>
          <p:nvPr/>
        </p:nvSpPr>
        <p:spPr>
          <a:xfrm>
            <a:off x="7944908" y="6449359"/>
            <a:ext cx="4217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Roboto Light" panose="02000000000000000000"/>
              </a:rPr>
              <a:t>UNDER PROF. GIRISH KUMAR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00AA4-BF19-4D84-B18D-2AAA52385FA0}"/>
              </a:ext>
            </a:extLst>
          </p:cNvPr>
          <p:cNvSpPr txBox="1"/>
          <p:nvPr/>
        </p:nvSpPr>
        <p:spPr>
          <a:xfrm>
            <a:off x="7944908" y="1333682"/>
            <a:ext cx="2827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-BoldMT"/>
              </a:rPr>
              <a:t>ME 402</a:t>
            </a:r>
          </a:p>
        </p:txBody>
      </p:sp>
    </p:spTree>
    <p:extLst>
      <p:ext uri="{BB962C8B-B14F-4D97-AF65-F5344CB8AC3E}">
        <p14:creationId xmlns:p14="http://schemas.microsoft.com/office/powerpoint/2010/main" val="932666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Research Results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7F127F57-95E4-4CF0-B6AD-3DA3CC089B66}"/>
              </a:ext>
            </a:extLst>
          </p:cNvPr>
          <p:cNvSpPr txBox="1">
            <a:spLocks/>
          </p:cNvSpPr>
          <p:nvPr/>
        </p:nvSpPr>
        <p:spPr>
          <a:xfrm>
            <a:off x="168542" y="1087221"/>
            <a:ext cx="5732905" cy="575542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Constructed correlation matrix between the various inputs and bullwhip was found to be multi-correlational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With KNN machine found the most accurate result at K=5 which resulted in a prediction score of 54.64%. The prediction was further enhanced by increasing the resolution of  the numerical value of bullwhip.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MLP Regressor accuracy was only 23.12% which is explained by the small resolution of bullwhip value in the data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5FBA8-45E0-4383-A794-2FDB10E04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1" t="14894" r="31144" b="8227"/>
          <a:stretch/>
        </p:blipFill>
        <p:spPr>
          <a:xfrm>
            <a:off x="5818116" y="135919"/>
            <a:ext cx="6537555" cy="6586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F0A1B-10D1-4F54-909E-156E702F4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161" y="7846443"/>
            <a:ext cx="6342510" cy="38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5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1 -0.14884 L -0.00911 -0.14861 C -0.00872 -0.15509 -0.00859 -0.16111 -0.00794 -0.16689 C -0.00781 -0.16875 -0.00677 -0.17037 -0.00677 -0.17222 C -0.00599 -0.18958 -0.00599 -0.20717 -0.00534 -0.22476 C -0.00599 -0.27014 -0.00625 -0.31527 -0.00677 -0.36064 C -0.00703 -0.37592 -0.00794 -0.39143 -0.00794 -0.40671 C -0.00833 -0.60902 -0.00794 -0.81111 -0.00794 -1.01319 " pathEditMode="relative" rAng="0" ptsTypes="AAAAAA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4321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72 -0.03449 L 0.00872 -0.03426 C 0.00911 -0.04074 0.00924 -0.04676 0.00989 -0.05254 C 0.01002 -0.05439 0.01107 -0.05601 0.01107 -0.05787 C 0.01185 -0.07523 0.01185 -0.09282 0.0125 -0.11041 C 0.01185 -0.15578 0.01159 -0.20092 0.01107 -0.24629 C 0.01081 -0.26157 0.00989 -0.27708 0.00989 -0.29236 C 0.0095 -0.49444 0.00989 -0.69652 0.00989 -0.89884 " pathEditMode="relative" rAng="0" ptsTypes="AAAAAA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4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3BA2-81B2-4F6B-94ED-AE3A3345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0" y="-1823245"/>
            <a:ext cx="10515600" cy="5541153"/>
          </a:xfrm>
        </p:spPr>
        <p:txBody>
          <a:bodyPr/>
          <a:lstStyle/>
          <a:p>
            <a:r>
              <a:rPr lang="en-IN" b="1" dirty="0"/>
              <a:t>C O N C L U S I O N   /  F I N D I N G S</a:t>
            </a:r>
          </a:p>
        </p:txBody>
      </p:sp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7761E0B4-952C-49E9-B0BF-CFE2F202BFD4}"/>
              </a:ext>
            </a:extLst>
          </p:cNvPr>
          <p:cNvSpPr txBox="1"/>
          <p:nvPr/>
        </p:nvSpPr>
        <p:spPr>
          <a:xfrm>
            <a:off x="4930140" y="2133600"/>
            <a:ext cx="7132320" cy="42063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Digital supply chain enabling track and trace">
            <a:extLst>
              <a:ext uri="{FF2B5EF4-FFF2-40B4-BE49-F238E27FC236}">
                <a16:creationId xmlns:a16="http://schemas.microsoft.com/office/drawing/2014/main" id="{9E2DC639-D8A2-44A6-9CF3-5A6E5747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5" y="2647826"/>
            <a:ext cx="4481765" cy="23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4035AD-1E8E-4454-A05A-8C1FACD878E9}"/>
              </a:ext>
            </a:extLst>
          </p:cNvPr>
          <p:cNvSpPr txBox="1"/>
          <p:nvPr/>
        </p:nvSpPr>
        <p:spPr>
          <a:xfrm>
            <a:off x="5067300" y="1951672"/>
            <a:ext cx="6233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Coordination and collaboration -- a plausible remedy to the demand amplification problem, albeit idealistic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In absence of integration among partners the increase in accuracy of demand information will help to reduce the bullwhip effect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1DB3A-BC94-4A43-804C-F465BF01E57B}"/>
              </a:ext>
            </a:extLst>
          </p:cNvPr>
          <p:cNvSpPr txBox="1"/>
          <p:nvPr/>
        </p:nvSpPr>
        <p:spPr>
          <a:xfrm>
            <a:off x="5067300" y="5000169"/>
            <a:ext cx="650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Research results show promise in AI bullwhip use case, Future research could be directed towards genetic algorithm, fuzzy logic </a:t>
            </a:r>
            <a:r>
              <a:rPr lang="en-US" dirty="0" err="1">
                <a:latin typeface="Lato"/>
                <a:ea typeface="Lato"/>
                <a:cs typeface="Lato"/>
                <a:sym typeface="Lato"/>
              </a:rPr>
              <a:t>etc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 in Bullwhip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345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5C7592-DD20-4201-8534-94EC2458F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 t="21905" r="4566" b="17415"/>
          <a:stretch/>
        </p:blipFill>
        <p:spPr>
          <a:xfrm>
            <a:off x="149289" y="186611"/>
            <a:ext cx="9517226" cy="4161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08A03-1EDB-4D86-A712-7E8ECDB3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74" t="39320" r="8316" b="19048"/>
          <a:stretch/>
        </p:blipFill>
        <p:spPr>
          <a:xfrm>
            <a:off x="466531" y="4208105"/>
            <a:ext cx="8742783" cy="28551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35D82A-1107-4C96-AFB2-A190593C3756}"/>
              </a:ext>
            </a:extLst>
          </p:cNvPr>
          <p:cNvSpPr/>
          <p:nvPr/>
        </p:nvSpPr>
        <p:spPr>
          <a:xfrm>
            <a:off x="466531" y="4208105"/>
            <a:ext cx="3909526" cy="10636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83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F42692-9FCE-4ADE-B47F-18D12BB59F65}"/>
              </a:ext>
            </a:extLst>
          </p:cNvPr>
          <p:cNvSpPr/>
          <p:nvPr/>
        </p:nvSpPr>
        <p:spPr>
          <a:xfrm>
            <a:off x="-1" y="-74645"/>
            <a:ext cx="5632580" cy="69699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814ED-8F8B-4FB5-A042-209C6D500472}"/>
              </a:ext>
            </a:extLst>
          </p:cNvPr>
          <p:cNvSpPr txBox="1"/>
          <p:nvPr/>
        </p:nvSpPr>
        <p:spPr>
          <a:xfrm>
            <a:off x="5897880" y="5841926"/>
            <a:ext cx="6142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ourceSansPro"/>
              </a:rPr>
              <a:t>Factors : Wars or other conflicts, </a:t>
            </a:r>
            <a:r>
              <a:rPr lang="en-US" sz="1400" b="0" i="0" dirty="0">
                <a:effectLst/>
                <a:latin typeface="SourceSansPro"/>
              </a:rPr>
              <a:t>inflation or deflation, Government fiscal and </a:t>
            </a:r>
            <a:r>
              <a:rPr lang="en-US" sz="1400" dirty="0">
                <a:latin typeface="SourceSansPro"/>
              </a:rPr>
              <a:t>monetary policy, </a:t>
            </a:r>
            <a:r>
              <a:rPr lang="en-US" sz="1400" b="0" i="0" dirty="0">
                <a:effectLst/>
                <a:latin typeface="SourceSansPro"/>
              </a:rPr>
              <a:t>Technological changes, Natural disasters/extreme weather fluctuations, Corporate or government performance data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035397-05D2-46F2-A523-08617174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581" y="131900"/>
            <a:ext cx="3434847" cy="1923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E2408-910D-44DB-8EBA-422B1FD144E8}"/>
              </a:ext>
            </a:extLst>
          </p:cNvPr>
          <p:cNvSpPr txBox="1"/>
          <p:nvPr/>
        </p:nvSpPr>
        <p:spPr>
          <a:xfrm>
            <a:off x="151738" y="418289"/>
            <a:ext cx="53299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i="1" dirty="0">
                <a:solidFill>
                  <a:srgbClr val="FFC000"/>
                </a:solidFill>
              </a:rPr>
              <a:t>INTRODUCTION</a:t>
            </a:r>
          </a:p>
          <a:p>
            <a:endParaRPr lang="en-IN" sz="4800" b="1" i="1" dirty="0">
              <a:solidFill>
                <a:srgbClr val="FFC000"/>
              </a:solidFill>
            </a:endParaRPr>
          </a:p>
          <a:p>
            <a:endParaRPr lang="en-IN" sz="2400" dirty="0"/>
          </a:p>
          <a:p>
            <a:pPr marL="342900" indent="-342900">
              <a:buAutoNum type="arabicPeriod"/>
            </a:pPr>
            <a:r>
              <a:rPr lang="en-IN" sz="2200" dirty="0">
                <a:solidFill>
                  <a:schemeClr val="bg1"/>
                </a:solidFill>
              </a:rPr>
              <a:t>No market is stable</a:t>
            </a:r>
          </a:p>
          <a:p>
            <a:pPr lvl="7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IN" sz="2200" dirty="0">
                <a:solidFill>
                  <a:schemeClr val="bg1"/>
                </a:solidFill>
              </a:rPr>
              <a:t>Sudden variations in demand and supply can have a ripple effects</a:t>
            </a:r>
          </a:p>
          <a:p>
            <a:pPr marL="342900" indent="-342900">
              <a:buAutoNum type="arabicPeriod" startAt="2"/>
            </a:pPr>
            <a:endParaRPr lang="en-IN" sz="2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IN" sz="2200" dirty="0">
                <a:solidFill>
                  <a:schemeClr val="bg1"/>
                </a:solidFill>
              </a:rPr>
              <a:t>If not predicted at the right time, it can lead to tragic supply chain insufficiencies</a:t>
            </a:r>
          </a:p>
          <a:p>
            <a:pPr marL="342900" indent="-342900">
              <a:buAutoNum type="arabicPeriod" startAt="2"/>
            </a:pPr>
            <a:endParaRPr lang="en-IN" sz="2200" dirty="0">
              <a:solidFill>
                <a:schemeClr val="bg1"/>
              </a:solidFill>
            </a:endParaRPr>
          </a:p>
          <a:p>
            <a:pPr marL="342900" indent="-342900">
              <a:buAutoNum type="arabicPeriod" startAt="2"/>
            </a:pPr>
            <a:r>
              <a:rPr lang="en-IN" sz="2200" dirty="0">
                <a:solidFill>
                  <a:schemeClr val="bg1"/>
                </a:solidFill>
              </a:rPr>
              <a:t>This project aims at minimising bullwhip effect with machine learning</a:t>
            </a:r>
          </a:p>
          <a:p>
            <a:r>
              <a:rPr lang="en-IN" dirty="0"/>
              <a:t> </a:t>
            </a:r>
          </a:p>
        </p:txBody>
      </p:sp>
      <p:pic>
        <p:nvPicPr>
          <p:cNvPr id="1026" name="Picture 2" descr="Govt steps in to counter oxygen crisis; MHA directs free movement |  Business Standard News">
            <a:extLst>
              <a:ext uri="{FF2B5EF4-FFF2-40B4-BE49-F238E27FC236}">
                <a16:creationId xmlns:a16="http://schemas.microsoft.com/office/drawing/2014/main" id="{6F65BD5E-16C6-4071-A654-76CE3362F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783" y="2193645"/>
            <a:ext cx="2891322" cy="32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can Oxygen Cylinders, 60-80 litres, for Industrial, Rs 8500 /number | ID:  18601503833">
            <a:extLst>
              <a:ext uri="{FF2B5EF4-FFF2-40B4-BE49-F238E27FC236}">
                <a16:creationId xmlns:a16="http://schemas.microsoft.com/office/drawing/2014/main" id="{DB7E0701-DA7C-4F6A-9C9C-59AD303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9" r="14167"/>
          <a:stretch/>
        </p:blipFill>
        <p:spPr bwMode="auto">
          <a:xfrm>
            <a:off x="5897880" y="2193645"/>
            <a:ext cx="2295331" cy="337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19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CC1B-91E1-4475-A982-A86C70F68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6" y="679628"/>
            <a:ext cx="8912289" cy="69574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Bullwhip Effect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pic>
        <p:nvPicPr>
          <p:cNvPr id="1026" name="Picture 2" descr="Bullwhip effect' may feature in the post-coronavirus logistics 'new normal'  - The Loadstar">
            <a:extLst>
              <a:ext uri="{FF2B5EF4-FFF2-40B4-BE49-F238E27FC236}">
                <a16:creationId xmlns:a16="http://schemas.microsoft.com/office/drawing/2014/main" id="{140B4953-0706-429D-8FF4-DC005882297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16289" r="4114" b="1721"/>
          <a:stretch/>
        </p:blipFill>
        <p:spPr bwMode="auto">
          <a:xfrm>
            <a:off x="4834647" y="0"/>
            <a:ext cx="7357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F1C84-4A57-4F6E-AEF3-257991938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63" t="32109" r="44362" b="7212"/>
          <a:stretch/>
        </p:blipFill>
        <p:spPr>
          <a:xfrm>
            <a:off x="5924938" y="7646759"/>
            <a:ext cx="5570376" cy="6920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7A9D7-EB51-4526-AD22-E68F98B0FE8C}"/>
              </a:ext>
            </a:extLst>
          </p:cNvPr>
          <p:cNvSpPr txBox="1"/>
          <p:nvPr/>
        </p:nvSpPr>
        <p:spPr>
          <a:xfrm>
            <a:off x="241522" y="819311"/>
            <a:ext cx="3830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“Widening of the gap between supply chain demand and supply as we go up the line”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6CC88-99C5-48FB-9F86-237CB600B97D}"/>
              </a:ext>
            </a:extLst>
          </p:cNvPr>
          <p:cNvSpPr txBox="1"/>
          <p:nvPr/>
        </p:nvSpPr>
        <p:spPr>
          <a:xfrm>
            <a:off x="241522" y="3664557"/>
            <a:ext cx="40369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4-Stage supply chain is simulated using the ‘beer game’ in python to emulate Bullwhip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Machine learning is used to optimally reduce the effects of this phenomenon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E2838-93A0-4397-BD8D-A25A35469A16}"/>
              </a:ext>
            </a:extLst>
          </p:cNvPr>
          <p:cNvSpPr txBox="1"/>
          <p:nvPr/>
        </p:nvSpPr>
        <p:spPr>
          <a:xfrm>
            <a:off x="455646" y="2956671"/>
            <a:ext cx="3608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Key deliverables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882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-0.00023 L -0.00494 0.00024 C -0.00468 -0.0368 -0.00429 -0.07338 -0.00325 -0.11018 C -0.00299 -0.11851 -0.00156 -0.12662 -0.00117 -0.13472 C -0.00052 -0.14629 0.003 -0.22569 0.003 -0.2331 C 0.00365 -0.52986 0.003 -0.82685 0.003 -1.12338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56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023 L -0.00495 0.00023 C -0.00469 -0.03681 -0.0043 -0.07338 -0.00326 -0.11019 C -0.003 -0.11852 -0.00157 -0.12662 -0.00117 -0.13472 C -0.00052 -0.1463 0.00299 -0.22569 0.00299 -0.2331 C 0.00364 -0.52963 0.00299 -0.82662 0.00299 -1.12338 " pathEditMode="relative" rAng="0" ptsTypes="AAAA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5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041B-393F-469C-BD97-CD82F4DB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Measuring the bullwhip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66D48-3E3A-461B-BECA-6A1B52B4751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73"/>
          <a:stretch/>
        </p:blipFill>
        <p:spPr bwMode="auto">
          <a:xfrm>
            <a:off x="4853863" y="1871404"/>
            <a:ext cx="2302718" cy="1217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403033-2A46-4C3F-88C2-7C8C13D5FBBA}"/>
              </a:ext>
            </a:extLst>
          </p:cNvPr>
          <p:cNvCxnSpPr/>
          <p:nvPr/>
        </p:nvCxnSpPr>
        <p:spPr>
          <a:xfrm flipH="1">
            <a:off x="3433665" y="3088433"/>
            <a:ext cx="2015412" cy="676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52C5B3-7809-403E-A95A-FC8A469CAF66}"/>
              </a:ext>
            </a:extLst>
          </p:cNvPr>
          <p:cNvCxnSpPr>
            <a:cxnSpLocks/>
          </p:cNvCxnSpPr>
          <p:nvPr/>
        </p:nvCxnSpPr>
        <p:spPr>
          <a:xfrm>
            <a:off x="6966857" y="3088433"/>
            <a:ext cx="1981200" cy="681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A0DFB7-957F-4A2F-87A2-1DA58F33749E}"/>
              </a:ext>
            </a:extLst>
          </p:cNvPr>
          <p:cNvSpPr txBox="1"/>
          <p:nvPr/>
        </p:nvSpPr>
        <p:spPr>
          <a:xfrm>
            <a:off x="1076908" y="3889705"/>
            <a:ext cx="31832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&lt; 1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“ Isolation effect “</a:t>
            </a:r>
          </a:p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026BE-ACFB-44FA-A82D-ABE78685FBF5}"/>
              </a:ext>
            </a:extLst>
          </p:cNvPr>
          <p:cNvSpPr txBox="1"/>
          <p:nvPr/>
        </p:nvSpPr>
        <p:spPr>
          <a:xfrm>
            <a:off x="7457492" y="3793680"/>
            <a:ext cx="3896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&gt; 1</a:t>
            </a:r>
          </a:p>
          <a:p>
            <a:pPr algn="ctr"/>
            <a:endParaRPr lang="en-IN" sz="2800" dirty="0"/>
          </a:p>
          <a:p>
            <a:pPr algn="ctr"/>
            <a:r>
              <a:rPr lang="en-IN" sz="2800" dirty="0"/>
              <a:t>“ Variance Amplification “</a:t>
            </a:r>
          </a:p>
        </p:txBody>
      </p:sp>
      <p:pic>
        <p:nvPicPr>
          <p:cNvPr id="1026" name="Picture 2" descr="Denied Boarding for Overbooking of Flights? Know What You can Do">
            <a:extLst>
              <a:ext uri="{FF2B5EF4-FFF2-40B4-BE49-F238E27FC236}">
                <a16:creationId xmlns:a16="http://schemas.microsoft.com/office/drawing/2014/main" id="{5BA78667-BD80-41A8-A834-9BDA7519C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684" y="5343984"/>
            <a:ext cx="1760085" cy="123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verstocking Photos - Free &amp; Royalty-Free Stock Photos from Dreamstime">
            <a:extLst>
              <a:ext uri="{FF2B5EF4-FFF2-40B4-BE49-F238E27FC236}">
                <a16:creationId xmlns:a16="http://schemas.microsoft.com/office/drawing/2014/main" id="{3B94D58A-0C88-470A-BB3C-438F12AA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289" y="5343984"/>
            <a:ext cx="1649573" cy="123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CUSTOMER NO BUSINESS – iREAP POS NEWS and TIPS">
            <a:extLst>
              <a:ext uri="{FF2B5EF4-FFF2-40B4-BE49-F238E27FC236}">
                <a16:creationId xmlns:a16="http://schemas.microsoft.com/office/drawing/2014/main" id="{94FBAD05-E771-4E17-AA92-8BA8A50B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10" y="5182725"/>
            <a:ext cx="2380445" cy="156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Much Business Do You Want and How Much Business Can You Actually Cope  With? | Inc.com">
            <a:extLst>
              <a:ext uri="{FF2B5EF4-FFF2-40B4-BE49-F238E27FC236}">
                <a16:creationId xmlns:a16="http://schemas.microsoft.com/office/drawing/2014/main" id="{09156D4D-4483-4E21-B6ED-9348CAA1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276" y="5343984"/>
            <a:ext cx="2199431" cy="123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C9538D3-86E8-4861-9982-6D7DA7CA0B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00"/>
          <a:stretch/>
        </p:blipFill>
        <p:spPr>
          <a:xfrm>
            <a:off x="416560" y="7312880"/>
            <a:ext cx="1200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324 L -0.0039 -1.017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3BA2-81B2-4F6B-94ED-AE3A3345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53" y="-1333046"/>
            <a:ext cx="10515600" cy="5541153"/>
          </a:xfrm>
        </p:spPr>
        <p:txBody>
          <a:bodyPr/>
          <a:lstStyle/>
          <a:p>
            <a:r>
              <a:rPr lang="en-IN" b="1" dirty="0"/>
              <a:t>FEATURES  AFFECTING  BULLWHIP 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067EC-2715-44B5-AD14-4000257D4A25}"/>
              </a:ext>
            </a:extLst>
          </p:cNvPr>
          <p:cNvSpPr txBox="1"/>
          <p:nvPr/>
        </p:nvSpPr>
        <p:spPr>
          <a:xfrm>
            <a:off x="933061" y="2696547"/>
            <a:ext cx="9674290" cy="323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Demand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Forecast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 Stock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Lead Time Delivery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Safety Stock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Up to Level (OUT)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IN" sz="1800" u="none" strike="noStrike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IN" sz="1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F0E9E-E98B-40B1-8031-D9D8B76D0C39}"/>
              </a:ext>
            </a:extLst>
          </p:cNvPr>
          <p:cNvSpPr txBox="1"/>
          <p:nvPr/>
        </p:nvSpPr>
        <p:spPr>
          <a:xfrm>
            <a:off x="5486401" y="1828800"/>
            <a:ext cx="62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based on extensive literature review*</a:t>
            </a:r>
          </a:p>
        </p:txBody>
      </p:sp>
    </p:spTree>
    <p:extLst>
      <p:ext uri="{BB962C8B-B14F-4D97-AF65-F5344CB8AC3E}">
        <p14:creationId xmlns:p14="http://schemas.microsoft.com/office/powerpoint/2010/main" val="10025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68DD-F4EE-4F3D-8E82-A4D2D591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Conventional methods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438EE3-E0F8-473A-95BE-1B66E3520BFA}"/>
              </a:ext>
            </a:extLst>
          </p:cNvPr>
          <p:cNvSpPr txBox="1"/>
          <p:nvPr/>
        </p:nvSpPr>
        <p:spPr>
          <a:xfrm>
            <a:off x="1141445" y="1269743"/>
            <a:ext cx="495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1. Rationing game ( Forecasting based)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2B926-D7FA-4863-9F69-D48A37473673}"/>
              </a:ext>
            </a:extLst>
          </p:cNvPr>
          <p:cNvSpPr txBox="1"/>
          <p:nvPr/>
        </p:nvSpPr>
        <p:spPr>
          <a:xfrm>
            <a:off x="2357639" y="1765526"/>
            <a:ext cx="4527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 Naïve method</a:t>
            </a:r>
          </a:p>
          <a:p>
            <a:r>
              <a:rPr lang="en-IN" dirty="0"/>
              <a:t>- Moving average method</a:t>
            </a:r>
          </a:p>
          <a:p>
            <a:r>
              <a:rPr lang="en-IN" dirty="0"/>
              <a:t>- Weighted moving average method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  <p:pic>
        <p:nvPicPr>
          <p:cNvPr id="2050" name="Picture 2" descr="What Is Demand Forecasting? Types, Importance, Steps">
            <a:extLst>
              <a:ext uri="{FF2B5EF4-FFF2-40B4-BE49-F238E27FC236}">
                <a16:creationId xmlns:a16="http://schemas.microsoft.com/office/drawing/2014/main" id="{24A28798-8774-4A35-A9A9-02D0113B9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" b="10741"/>
          <a:stretch/>
        </p:blipFill>
        <p:spPr bwMode="auto">
          <a:xfrm>
            <a:off x="6377278" y="126967"/>
            <a:ext cx="4605250" cy="30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3EB0E1-6DBB-4E02-A67E-8C76231C44DF}"/>
              </a:ext>
            </a:extLst>
          </p:cNvPr>
          <p:cNvSpPr txBox="1">
            <a:spLocks/>
          </p:cNvSpPr>
          <p:nvPr/>
        </p:nvSpPr>
        <p:spPr>
          <a:xfrm>
            <a:off x="974387" y="3564749"/>
            <a:ext cx="10515600" cy="202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Proposed method </a:t>
            </a:r>
          </a:p>
          <a:p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BC34E-6791-4F84-A4AA-C6256EE482FF}"/>
              </a:ext>
            </a:extLst>
          </p:cNvPr>
          <p:cNvSpPr txBox="1"/>
          <p:nvPr/>
        </p:nvSpPr>
        <p:spPr>
          <a:xfrm>
            <a:off x="1287625" y="4455667"/>
            <a:ext cx="5812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Machine Learning based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Predicts Bullwhip Effect with </a:t>
            </a:r>
            <a:r>
              <a:rPr lang="en-IN" sz="1800" b="1" i="0" u="none" strike="noStrike" baseline="0" dirty="0">
                <a:latin typeface="Arial-BoldMT"/>
              </a:rPr>
              <a:t>Demand , Lead time,  </a:t>
            </a:r>
          </a:p>
          <a:p>
            <a:pPr algn="l"/>
            <a:r>
              <a:rPr lang="en-IN" b="1" dirty="0">
                <a:latin typeface="Arial-BoldMT"/>
              </a:rPr>
              <a:t>       </a:t>
            </a:r>
            <a:r>
              <a:rPr lang="en-IN" sz="1800" b="1" i="0" u="none" strike="noStrike" baseline="0" dirty="0">
                <a:latin typeface="Arial-BoldMT"/>
              </a:rPr>
              <a:t>Net stock, Order, </a:t>
            </a:r>
            <a:r>
              <a:rPr lang="en-US" sz="1800" b="1" i="0" u="none" strike="noStrike" baseline="0" dirty="0">
                <a:latin typeface="Arial-BoldMT"/>
              </a:rPr>
              <a:t>Order Up to Level</a:t>
            </a:r>
          </a:p>
          <a:p>
            <a:pPr algn="l"/>
            <a:r>
              <a:rPr lang="en-US" sz="1800" b="1" i="0" u="none" strike="noStrike" baseline="0" dirty="0">
                <a:latin typeface="Arial-BoldMT"/>
              </a:rPr>
              <a:t>       Receive, </a:t>
            </a:r>
            <a:r>
              <a:rPr lang="en-IN" sz="1800" b="1" i="0" u="none" strike="noStrike" baseline="0" dirty="0">
                <a:latin typeface="Arial-BoldMT"/>
              </a:rPr>
              <a:t>Safety stock (SS)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/>
              <a:t>MIT BEER GAME is used for data</a:t>
            </a:r>
          </a:p>
        </p:txBody>
      </p:sp>
      <p:pic>
        <p:nvPicPr>
          <p:cNvPr id="2052" name="Picture 4" descr="Machine Learning Animated Gif - Quantum Computing">
            <a:extLst>
              <a:ext uri="{FF2B5EF4-FFF2-40B4-BE49-F238E27FC236}">
                <a16:creationId xmlns:a16="http://schemas.microsoft.com/office/drawing/2014/main" id="{6540F294-BF03-4860-B7B7-B6E912B45E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737" y="3302032"/>
            <a:ext cx="4605250" cy="38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CE2743-0C20-40C1-B66B-A283EF1758E8}"/>
              </a:ext>
            </a:extLst>
          </p:cNvPr>
          <p:cNvSpPr txBox="1"/>
          <p:nvPr/>
        </p:nvSpPr>
        <p:spPr>
          <a:xfrm>
            <a:off x="1194653" y="2873522"/>
            <a:ext cx="495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2. Information Sharing</a:t>
            </a:r>
          </a:p>
        </p:txBody>
      </p:sp>
    </p:spTree>
    <p:extLst>
      <p:ext uri="{BB962C8B-B14F-4D97-AF65-F5344CB8AC3E}">
        <p14:creationId xmlns:p14="http://schemas.microsoft.com/office/powerpoint/2010/main" val="10488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l="-18000" t="-37000" r="-22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7A06-89B2-4C53-9F33-B670B2FE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D2A28-9835-477D-A9F8-57CCB11B749B}"/>
              </a:ext>
            </a:extLst>
          </p:cNvPr>
          <p:cNvSpPr txBox="1"/>
          <p:nvPr/>
        </p:nvSpPr>
        <p:spPr>
          <a:xfrm>
            <a:off x="4299626" y="1478605"/>
            <a:ext cx="57490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Simulation of 4-Stage Supply chain</a:t>
            </a:r>
          </a:p>
          <a:p>
            <a:pPr marL="342900" indent="-342900">
              <a:buAutoNum type="arabicPeriod"/>
            </a:pPr>
            <a:r>
              <a:rPr lang="en-IN" dirty="0"/>
              <a:t>Data Creation </a:t>
            </a:r>
          </a:p>
          <a:p>
            <a:pPr marL="342900" indent="-342900">
              <a:buAutoNum type="arabicPeriod"/>
            </a:pPr>
            <a:r>
              <a:rPr lang="en-IN" dirty="0"/>
              <a:t>Data Collection</a:t>
            </a:r>
          </a:p>
          <a:p>
            <a:pPr marL="342900" indent="-342900">
              <a:buAutoNum type="arabicPeriod"/>
            </a:pPr>
            <a:r>
              <a:rPr lang="en-IN" dirty="0"/>
              <a:t>Data Exploration</a:t>
            </a:r>
          </a:p>
          <a:p>
            <a:pPr marL="342900" indent="-342900">
              <a:buAutoNum type="arabicPeriod"/>
            </a:pPr>
            <a:r>
              <a:rPr lang="en-IN" dirty="0"/>
              <a:t>Data Cleaning</a:t>
            </a:r>
          </a:p>
          <a:p>
            <a:pPr marL="342900" indent="-342900">
              <a:buAutoNum type="arabicPeriod"/>
            </a:pPr>
            <a:r>
              <a:rPr lang="en-IN" dirty="0"/>
              <a:t>Data Processing</a:t>
            </a:r>
          </a:p>
          <a:p>
            <a:pPr marL="342900" indent="-342900">
              <a:buAutoNum type="arabicPeriod"/>
            </a:pPr>
            <a:r>
              <a:rPr lang="en-IN" dirty="0"/>
              <a:t>Data Scaling</a:t>
            </a:r>
          </a:p>
          <a:p>
            <a:pPr marL="342900" indent="-342900">
              <a:buAutoNum type="arabicPeriod"/>
            </a:pPr>
            <a:r>
              <a:rPr lang="en-IN" dirty="0"/>
              <a:t>ML Modelling</a:t>
            </a:r>
          </a:p>
          <a:p>
            <a:pPr marL="342900" indent="-342900">
              <a:buAutoNum type="arabicPeriod"/>
            </a:pPr>
            <a:r>
              <a:rPr lang="en-IN" dirty="0"/>
              <a:t>Listing flaws of the model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883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F2972-9D23-41E2-920E-CC1739FF3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52" y="439826"/>
            <a:ext cx="7715818" cy="46270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B82A4C-8B21-48C1-B96A-405260592AA2}"/>
              </a:ext>
            </a:extLst>
          </p:cNvPr>
          <p:cNvSpPr/>
          <p:nvPr/>
        </p:nvSpPr>
        <p:spPr>
          <a:xfrm>
            <a:off x="0" y="0"/>
            <a:ext cx="42328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36ECB8-E7A5-4402-80DA-D90421C93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41387" y="-383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rgbClr val="FFC000"/>
                </a:solidFill>
              </a:rPr>
              <a:t>Dataset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58FB9-99ED-4FBE-89A3-358C22B23755}"/>
              </a:ext>
            </a:extLst>
          </p:cNvPr>
          <p:cNvSpPr txBox="1"/>
          <p:nvPr/>
        </p:nvSpPr>
        <p:spPr>
          <a:xfrm>
            <a:off x="243353" y="1325563"/>
            <a:ext cx="35814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Creating Dataset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 Data Exploration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Data Cleaning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Data Processing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4BD16-EC4F-4815-9A91-95BF79B1841B}"/>
              </a:ext>
            </a:extLst>
          </p:cNvPr>
          <p:cNvSpPr txBox="1"/>
          <p:nvPr/>
        </p:nvSpPr>
        <p:spPr>
          <a:xfrm>
            <a:off x="106702" y="1854815"/>
            <a:ext cx="134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3CCCC"/>
                </a:solidFill>
              </a:rPr>
              <a:t>MIT</a:t>
            </a:r>
          </a:p>
          <a:p>
            <a:r>
              <a:rPr lang="en-IN" dirty="0">
                <a:solidFill>
                  <a:srgbClr val="33CCCC"/>
                </a:solidFill>
              </a:rPr>
              <a:t>Bullwhip Game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9D4937-686D-4C6A-B605-03542A8C24C7}"/>
              </a:ext>
            </a:extLst>
          </p:cNvPr>
          <p:cNvCxnSpPr/>
          <p:nvPr/>
        </p:nvCxnSpPr>
        <p:spPr>
          <a:xfrm>
            <a:off x="1096793" y="2316480"/>
            <a:ext cx="975360" cy="0"/>
          </a:xfrm>
          <a:prstGeom prst="straightConnector1">
            <a:avLst/>
          </a:prstGeom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Google Shape;133;p21">
            <a:extLst>
              <a:ext uri="{FF2B5EF4-FFF2-40B4-BE49-F238E27FC236}">
                <a16:creationId xmlns:a16="http://schemas.microsoft.com/office/drawing/2014/main" id="{FCBFFE56-3AC1-4F82-AD23-F77A142D07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637" y="1790453"/>
            <a:ext cx="1695123" cy="96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0F47C-607E-423E-B6DE-DFEE5AC30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3" t="47185" r="58085" b="29481"/>
          <a:stretch/>
        </p:blipFill>
        <p:spPr>
          <a:xfrm>
            <a:off x="289582" y="3554111"/>
            <a:ext cx="1294891" cy="14067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BCE72-ACDE-4FC0-B938-EBAA6E8A54D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06" y="5340485"/>
            <a:ext cx="4975161" cy="1259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9ED1D-E06D-4A97-95CF-588F232F6C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79" t="47185" r="47083" b="29481"/>
          <a:stretch/>
        </p:blipFill>
        <p:spPr>
          <a:xfrm>
            <a:off x="2226637" y="3554111"/>
            <a:ext cx="915071" cy="14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8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5A969-7A07-483C-8C6F-A97BD9C5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0" y="1346744"/>
            <a:ext cx="11157817" cy="545945"/>
          </a:xfrm>
        </p:spPr>
        <p:txBody>
          <a:bodyPr>
            <a:no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ML Algorithms </a:t>
            </a:r>
            <a:br>
              <a:rPr lang="en-IN" sz="4000" b="1" dirty="0">
                <a:solidFill>
                  <a:srgbClr val="FF0000"/>
                </a:solidFill>
              </a:rPr>
            </a:br>
            <a:r>
              <a:rPr lang="en-IN" sz="4000" b="1" dirty="0">
                <a:solidFill>
                  <a:srgbClr val="FF0000"/>
                </a:solidFill>
              </a:rPr>
              <a:t>used</a:t>
            </a:r>
            <a:br>
              <a:rPr lang="en-IN" sz="4000" b="1" dirty="0"/>
            </a:br>
            <a:endParaRPr lang="en-IN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08B8E-AAD4-434E-9989-66D6215D8AB3}"/>
              </a:ext>
            </a:extLst>
          </p:cNvPr>
          <p:cNvSpPr txBox="1"/>
          <p:nvPr/>
        </p:nvSpPr>
        <p:spPr>
          <a:xfrm>
            <a:off x="1132113" y="2491876"/>
            <a:ext cx="4963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solidFill>
                  <a:srgbClr val="FFFF00"/>
                </a:solidFill>
              </a:rPr>
              <a:t>K- Nearest neighbours</a:t>
            </a:r>
          </a:p>
          <a:p>
            <a:r>
              <a:rPr lang="en-IN" dirty="0">
                <a:solidFill>
                  <a:srgbClr val="FFFF00"/>
                </a:solidFill>
              </a:rPr>
              <a:t> </a:t>
            </a: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2. Decision Tree Regressor</a:t>
            </a:r>
          </a:p>
          <a:p>
            <a:endParaRPr lang="en-IN" dirty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>
                <a:solidFill>
                  <a:srgbClr val="FFFF00"/>
                </a:solidFill>
              </a:rPr>
              <a:t>3. MLP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B9BE77-2619-4649-A6C5-1BA9B9137AFF}"/>
              </a:ext>
            </a:extLst>
          </p:cNvPr>
          <p:cNvSpPr/>
          <p:nvPr/>
        </p:nvSpPr>
        <p:spPr>
          <a:xfrm>
            <a:off x="4777273" y="0"/>
            <a:ext cx="741472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MNIST analysis using KNN | ImportQ">
            <a:extLst>
              <a:ext uri="{FF2B5EF4-FFF2-40B4-BE49-F238E27FC236}">
                <a16:creationId xmlns:a16="http://schemas.microsoft.com/office/drawing/2014/main" id="{1C066F41-C46D-4679-BA8D-F1792A4AFF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72" y="727016"/>
            <a:ext cx="7414727" cy="556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DB751-6BAD-47C7-87E7-E746CF1F7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8" t="36054" r="54235" b="18911"/>
          <a:stretch/>
        </p:blipFill>
        <p:spPr>
          <a:xfrm>
            <a:off x="4738291" y="728896"/>
            <a:ext cx="7492686" cy="5649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DC8FB-0A38-4EB5-9AA5-8EC8554AA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40" t="40408" r="15153" b="12789"/>
          <a:stretch/>
        </p:blipFill>
        <p:spPr>
          <a:xfrm>
            <a:off x="4837212" y="747556"/>
            <a:ext cx="7294843" cy="56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2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500</Words>
  <Application>Microsoft Office PowerPoint</Application>
  <PresentationFormat>Widescreen</PresentationFormat>
  <Paragraphs>129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Agency FB</vt:lpstr>
      <vt:lpstr>Arial</vt:lpstr>
      <vt:lpstr>Arial-BoldMT</vt:lpstr>
      <vt:lpstr>Calibri</vt:lpstr>
      <vt:lpstr>Calibri Light</vt:lpstr>
      <vt:lpstr>Lato</vt:lpstr>
      <vt:lpstr>Roboto</vt:lpstr>
      <vt:lpstr>Roboto Light</vt:lpstr>
      <vt:lpstr>SourceSansPro</vt:lpstr>
      <vt:lpstr>Wingdings</vt:lpstr>
      <vt:lpstr>Office Theme</vt:lpstr>
      <vt:lpstr>PowerPoint Presentation</vt:lpstr>
      <vt:lpstr>PowerPoint Presentation</vt:lpstr>
      <vt:lpstr>Bullwhip Effect  </vt:lpstr>
      <vt:lpstr>Measuring the bullwhip effect</vt:lpstr>
      <vt:lpstr>FEATURES  AFFECTING  BULLWHIP  EFFECT</vt:lpstr>
      <vt:lpstr>Conventional methods  </vt:lpstr>
      <vt:lpstr>Methodology </vt:lpstr>
      <vt:lpstr>Dataset </vt:lpstr>
      <vt:lpstr>ML Algorithms  used </vt:lpstr>
      <vt:lpstr>Research Results</vt:lpstr>
      <vt:lpstr>C O N C L U S I O N   /  F I N D I N G 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Arham Anwar</cp:lastModifiedBy>
  <cp:revision>140</cp:revision>
  <dcterms:created xsi:type="dcterms:W3CDTF">2018-02-09T18:03:04Z</dcterms:created>
  <dcterms:modified xsi:type="dcterms:W3CDTF">2021-05-31T10:40:58Z</dcterms:modified>
</cp:coreProperties>
</file>